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8"/>
  </p:notesMasterIdLst>
  <p:sldIdLst>
    <p:sldId id="256" r:id="rId2"/>
    <p:sldId id="257" r:id="rId3"/>
    <p:sldId id="300" r:id="rId4"/>
    <p:sldId id="302" r:id="rId5"/>
    <p:sldId id="303" r:id="rId6"/>
    <p:sldId id="304" r:id="rId7"/>
    <p:sldId id="297" r:id="rId8"/>
    <p:sldId id="298" r:id="rId9"/>
    <p:sldId id="267" r:id="rId10"/>
    <p:sldId id="273" r:id="rId11"/>
    <p:sldId id="305" r:id="rId12"/>
    <p:sldId id="293" r:id="rId13"/>
    <p:sldId id="282" r:id="rId14"/>
    <p:sldId id="295" r:id="rId15"/>
    <p:sldId id="307" r:id="rId16"/>
    <p:sldId id="308" r:id="rId17"/>
    <p:sldId id="306" r:id="rId18"/>
    <p:sldId id="309" r:id="rId19"/>
    <p:sldId id="311" r:id="rId20"/>
    <p:sldId id="312" r:id="rId21"/>
    <p:sldId id="313" r:id="rId22"/>
    <p:sldId id="310" r:id="rId23"/>
    <p:sldId id="314" r:id="rId24"/>
    <p:sldId id="317" r:id="rId25"/>
    <p:sldId id="315" r:id="rId26"/>
    <p:sldId id="31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0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0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9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1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46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7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95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94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88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Traitement de l’Information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pédagogiques / </a:t>
            </a:r>
            <a:r>
              <a:rPr lang="fr-FR" sz="2800" dirty="0" err="1"/>
              <a:t>IeTI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6" y="2478024"/>
            <a:ext cx="6414123" cy="3981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/>
              <a:t>A travers cette </a:t>
            </a:r>
            <a:r>
              <a:rPr lang="fr-FR" sz="1200" b="1" dirty="0"/>
              <a:t>unité d’enseignement</a:t>
            </a:r>
            <a:r>
              <a:rPr lang="fr-FR" sz="1200" dirty="0"/>
              <a:t>, les apprenant.es seront capables :</a:t>
            </a:r>
          </a:p>
          <a:p>
            <a:endParaRPr lang="fr-FR" sz="1200" dirty="0"/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concevoir et réaliser </a:t>
            </a:r>
            <a:r>
              <a:rPr lang="fr-FR" sz="1800" dirty="0"/>
              <a:t>un prototype fonctionnel</a:t>
            </a:r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décomposer un système </a:t>
            </a:r>
            <a:r>
              <a:rPr lang="fr-FR" sz="1800" dirty="0"/>
              <a:t>en un ensemble de fonctionnalités réalisables et caractérisables indépendamment</a:t>
            </a:r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choisir et mettre en </a:t>
            </a:r>
            <a:r>
              <a:rPr lang="fr-FR" sz="1800" b="1" dirty="0" err="1"/>
              <a:t>oeuvre</a:t>
            </a:r>
            <a:r>
              <a:rPr lang="fr-FR" sz="1800" b="1" dirty="0"/>
              <a:t> une solution mixte </a:t>
            </a:r>
            <a:r>
              <a:rPr lang="fr-FR" sz="1800" dirty="0"/>
              <a:t>(analogique et numérique – microcontrôleur) adaptée à un cahier des charges </a:t>
            </a:r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synthétiser et documenter </a:t>
            </a:r>
            <a:r>
              <a:rPr lang="fr-FR" sz="1800" dirty="0"/>
              <a:t>chaque étape de la réalisation et des tests d’un système</a:t>
            </a:r>
          </a:p>
          <a:p>
            <a:pPr lvl="1"/>
            <a:endParaRPr lang="fr-FR" sz="1800" dirty="0"/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9F0ACFE3-3B1F-D8EC-1A19-3634B057DA59}"/>
              </a:ext>
            </a:extLst>
          </p:cNvPr>
          <p:cNvSpPr/>
          <p:nvPr/>
        </p:nvSpPr>
        <p:spPr>
          <a:xfrm>
            <a:off x="8037688" y="2964403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pc="-1" dirty="0" err="1">
                <a:solidFill>
                  <a:schemeClr val="bg1"/>
                </a:solidFill>
                <a:latin typeface="Trebuchet MS"/>
                <a:ea typeface="Trebuchet MS"/>
              </a:rPr>
              <a:t>I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Ingénierie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27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des modules </a:t>
            </a:r>
            <a:r>
              <a:rPr lang="fr-FR" dirty="0" err="1"/>
              <a:t>IéTI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6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BA1AB55-7622-E554-0F44-856EDF7F3E1C}"/>
              </a:ext>
            </a:extLst>
          </p:cNvPr>
          <p:cNvSpPr/>
          <p:nvPr/>
        </p:nvSpPr>
        <p:spPr bwMode="auto">
          <a:xfrm>
            <a:off x="1115567" y="3034748"/>
            <a:ext cx="70913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9475F8-01F5-B660-B360-06D798A89970}"/>
              </a:ext>
            </a:extLst>
          </p:cNvPr>
          <p:cNvSpPr/>
          <p:nvPr/>
        </p:nvSpPr>
        <p:spPr bwMode="auto">
          <a:xfrm>
            <a:off x="2026103" y="3034748"/>
            <a:ext cx="377492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Diodes et sources à LED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84CC23-85C1-CCBB-E9DB-F8750B425AA1}"/>
              </a:ext>
            </a:extLst>
          </p:cNvPr>
          <p:cNvSpPr/>
          <p:nvPr/>
        </p:nvSpPr>
        <p:spPr bwMode="auto">
          <a:xfrm>
            <a:off x="1115567" y="3462047"/>
            <a:ext cx="70913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TD2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C07A785-5F37-BCE8-195E-2A1E4756B649}"/>
              </a:ext>
            </a:extLst>
          </p:cNvPr>
          <p:cNvSpPr/>
          <p:nvPr/>
        </p:nvSpPr>
        <p:spPr bwMode="auto">
          <a:xfrm>
            <a:off x="2026103" y="3462047"/>
            <a:ext cx="377492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Pilotage d’une source à LED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9F679D6-6AFA-24AC-219C-2B12B9FF0D5E}"/>
              </a:ext>
            </a:extLst>
          </p:cNvPr>
          <p:cNvSpPr/>
          <p:nvPr/>
        </p:nvSpPr>
        <p:spPr bwMode="auto">
          <a:xfrm>
            <a:off x="1115567" y="4060316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TD3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B78BF0B-6A75-C680-4E75-7132384E174E}"/>
              </a:ext>
            </a:extLst>
          </p:cNvPr>
          <p:cNvSpPr/>
          <p:nvPr/>
        </p:nvSpPr>
        <p:spPr bwMode="auto">
          <a:xfrm>
            <a:off x="2026103" y="4060316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Modéliser et corriger des systèmes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BBFB323-0781-1398-D528-7C8D72268B5A}"/>
              </a:ext>
            </a:extLst>
          </p:cNvPr>
          <p:cNvSpPr/>
          <p:nvPr/>
        </p:nvSpPr>
        <p:spPr bwMode="auto">
          <a:xfrm>
            <a:off x="1115567" y="4513820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TD4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E8D3175-54BA-037B-FB41-92BFC6532840}"/>
              </a:ext>
            </a:extLst>
          </p:cNvPr>
          <p:cNvSpPr/>
          <p:nvPr/>
        </p:nvSpPr>
        <p:spPr bwMode="auto">
          <a:xfrm>
            <a:off x="2026103" y="4513820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Asservir un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655D987-B921-32AC-5E98-81E194E541D6}"/>
              </a:ext>
            </a:extLst>
          </p:cNvPr>
          <p:cNvSpPr/>
          <p:nvPr/>
        </p:nvSpPr>
        <p:spPr bwMode="auto">
          <a:xfrm>
            <a:off x="1115567" y="5517061"/>
            <a:ext cx="709139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TD6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92EA2FA-A113-06E1-2834-50D7E5DA7C20}"/>
              </a:ext>
            </a:extLst>
          </p:cNvPr>
          <p:cNvSpPr/>
          <p:nvPr/>
        </p:nvSpPr>
        <p:spPr bwMode="auto">
          <a:xfrm>
            <a:off x="2026103" y="5517061"/>
            <a:ext cx="3774929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Convertir des données analogiques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676D8B8-CF6E-A0AE-4658-3302FCA437F9}"/>
              </a:ext>
            </a:extLst>
          </p:cNvPr>
          <p:cNvSpPr/>
          <p:nvPr/>
        </p:nvSpPr>
        <p:spPr bwMode="auto">
          <a:xfrm>
            <a:off x="1115567" y="4961078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TD5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46A55FD-975E-79FD-044B-E4495B04FE70}"/>
              </a:ext>
            </a:extLst>
          </p:cNvPr>
          <p:cNvSpPr/>
          <p:nvPr/>
        </p:nvSpPr>
        <p:spPr bwMode="auto">
          <a:xfrm>
            <a:off x="2026103" y="4961078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Corriger un vrai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05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</a:t>
            </a:r>
            <a:r>
              <a:rPr lang="fr-FR" dirty="0" err="1"/>
              <a:t>IeTI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201FBD-6B84-07F4-9CD6-A4E1B2A89BCA}"/>
              </a:ext>
            </a:extLst>
          </p:cNvPr>
          <p:cNvSpPr txBox="1"/>
          <p:nvPr/>
        </p:nvSpPr>
        <p:spPr>
          <a:xfrm>
            <a:off x="3606800" y="2045813"/>
            <a:ext cx="8264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http://lense.institutoptique.fr/ieti/</a:t>
            </a:r>
            <a:endParaRPr lang="fr-FR" sz="3600" dirty="0">
              <a:solidFill>
                <a:srgbClr val="0070C0"/>
              </a:solidFill>
              <a:latin typeface="Raleway ExtraBold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578BF14-D8F8-7C22-E073-91A23F35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08" y="3357403"/>
            <a:ext cx="7092338" cy="3326861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AB94FE9-14A9-632C-E868-DB24C4C34FEE}"/>
              </a:ext>
            </a:extLst>
          </p:cNvPr>
          <p:cNvCxnSpPr>
            <a:cxnSpLocks/>
          </p:cNvCxnSpPr>
          <p:nvPr/>
        </p:nvCxnSpPr>
        <p:spPr>
          <a:xfrm flipV="1">
            <a:off x="3830320" y="3429000"/>
            <a:ext cx="837488" cy="72644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4474BA8-269B-3EC1-3AAB-9E3C7DD78ED5}"/>
              </a:ext>
            </a:extLst>
          </p:cNvPr>
          <p:cNvCxnSpPr>
            <a:cxnSpLocks/>
          </p:cNvCxnSpPr>
          <p:nvPr/>
        </p:nvCxnSpPr>
        <p:spPr>
          <a:xfrm>
            <a:off x="3779520" y="4734560"/>
            <a:ext cx="708515" cy="183896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657956E3-42FE-2DE5-BABE-E075DDDDB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46" y="3106993"/>
            <a:ext cx="3381801" cy="26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8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IeTI</a:t>
            </a:r>
            <a:r>
              <a:rPr lang="fr-FR" sz="4800" dirty="0">
                <a:latin typeface="Bahnschrift SemiBold" panose="020B0502040204020203" pitchFamily="34" charset="0"/>
              </a:rPr>
              <a:t> / Projets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Objectifs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6297956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pc="-1" dirty="0">
                <a:solidFill>
                  <a:schemeClr val="bg1"/>
                </a:solidFill>
                <a:latin typeface="Trebuchet MS"/>
              </a:rPr>
              <a:t>Objectifs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2" y="3050362"/>
            <a:ext cx="8608493" cy="369417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2000" b="1" dirty="0"/>
              <a:t>Concevoir et réaliser un </a:t>
            </a:r>
            <a:r>
              <a:rPr lang="fr-FR" sz="2000" b="1" dirty="0">
                <a:solidFill>
                  <a:srgbClr val="00B0F0"/>
                </a:solidFill>
              </a:rPr>
              <a:t>prototype fonctionnel</a:t>
            </a:r>
          </a:p>
          <a:p>
            <a:r>
              <a:rPr lang="fr-FR" sz="2000" b="1" dirty="0"/>
              <a:t>Mettre en place une </a:t>
            </a:r>
            <a:r>
              <a:rPr lang="fr-FR" sz="2000" b="1" dirty="0">
                <a:solidFill>
                  <a:srgbClr val="00B0F0"/>
                </a:solidFill>
              </a:rPr>
              <a:t>démarche d’ingénierie</a:t>
            </a:r>
          </a:p>
          <a:p>
            <a:r>
              <a:rPr lang="fr-FR" sz="2000" b="1" dirty="0"/>
              <a:t>Travailler en </a:t>
            </a:r>
            <a:r>
              <a:rPr lang="fr-FR" sz="2000" b="1" dirty="0">
                <a:solidFill>
                  <a:srgbClr val="00B0F0"/>
                </a:solidFill>
              </a:rPr>
              <a:t>équipe</a:t>
            </a:r>
          </a:p>
          <a:p>
            <a:r>
              <a:rPr lang="fr-FR" sz="2000" b="1" dirty="0"/>
              <a:t>Développer de </a:t>
            </a:r>
            <a:r>
              <a:rPr lang="fr-FR" sz="2000" b="1" dirty="0">
                <a:solidFill>
                  <a:srgbClr val="00B0F0"/>
                </a:solidFill>
              </a:rPr>
              <a:t>nouvelles compétences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Interfaçage / Puissance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Automatisation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Traitement de données</a:t>
            </a:r>
          </a:p>
          <a:p>
            <a:pPr lvl="1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fr-FR" sz="2000" b="1" dirty="0">
              <a:solidFill>
                <a:srgbClr val="00B0F0"/>
              </a:solidFill>
            </a:endParaRPr>
          </a:p>
          <a:p>
            <a:pPr lvl="1"/>
            <a:endParaRPr lang="fr-FR" sz="18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65C48BA-858E-6AFE-C37D-F01892A0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25" y="3909002"/>
            <a:ext cx="1592548" cy="147029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A2707C-5894-A108-399B-C7CDFF6E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07" y="5496611"/>
            <a:ext cx="1430031" cy="11876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FB17EE9-1AB6-9269-02C5-57D94F50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805" y="5231714"/>
            <a:ext cx="3065663" cy="145255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5B8DC8B-AF48-A509-4B10-6EBF17881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755" y="3543475"/>
            <a:ext cx="2226556" cy="160081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48593FA-932E-CD41-8438-F49B398C3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3922" y="2242074"/>
            <a:ext cx="1547337" cy="117319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7A5C44F-60ED-4AE8-D059-A901AF8B5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70" y="2242074"/>
            <a:ext cx="1927406" cy="16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6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Déroulement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Séances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4h30</a:t>
            </a:r>
            <a:r>
              <a:rPr lang="fr-FR" sz="1800" dirty="0"/>
              <a:t> – </a:t>
            </a:r>
            <a:r>
              <a:rPr lang="fr-FR" sz="1800" b="1" dirty="0"/>
              <a:t>Début à 8h30 !!</a:t>
            </a:r>
          </a:p>
          <a:p>
            <a:pPr lvl="1"/>
            <a:r>
              <a:rPr lang="fr-FR" sz="1800" dirty="0"/>
              <a:t>Nombre : </a:t>
            </a:r>
            <a:r>
              <a:rPr lang="fr-FR" sz="1800" b="1" dirty="0"/>
              <a:t>8 séances</a:t>
            </a:r>
          </a:p>
          <a:p>
            <a:r>
              <a:rPr lang="fr-FR" sz="2000" b="1" dirty="0"/>
              <a:t>Travail en équipe de 4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195436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5EBD49-4A43-A90A-62CE-718DD0C4F034}"/>
              </a:ext>
            </a:extLst>
          </p:cNvPr>
          <p:cNvSpPr/>
          <p:nvPr/>
        </p:nvSpPr>
        <p:spPr bwMode="auto">
          <a:xfrm>
            <a:off x="828316" y="2312210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F1A9C95-B3E7-941B-5C94-396F8D844439}"/>
              </a:ext>
            </a:extLst>
          </p:cNvPr>
          <p:cNvSpPr/>
          <p:nvPr/>
        </p:nvSpPr>
        <p:spPr bwMode="auto">
          <a:xfrm>
            <a:off x="2151055" y="2293442"/>
            <a:ext cx="2472212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Découverte du projet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B3F1759-92C1-78FA-2E92-95E00ABD95A6}"/>
              </a:ext>
            </a:extLst>
          </p:cNvPr>
          <p:cNvSpPr/>
          <p:nvPr/>
        </p:nvSpPr>
        <p:spPr bwMode="auto">
          <a:xfrm>
            <a:off x="828316" y="3642771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E775194-64FD-5112-6DB9-CE6F03FD8A2B}"/>
              </a:ext>
            </a:extLst>
          </p:cNvPr>
          <p:cNvSpPr/>
          <p:nvPr/>
        </p:nvSpPr>
        <p:spPr bwMode="auto">
          <a:xfrm>
            <a:off x="2151054" y="3591938"/>
            <a:ext cx="2472212" cy="3156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Premiers essais + CDC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E55B1A-36F7-3552-A3BD-6177CC0EAE38}"/>
              </a:ext>
            </a:extLst>
          </p:cNvPr>
          <p:cNvSpPr/>
          <p:nvPr/>
        </p:nvSpPr>
        <p:spPr bwMode="auto">
          <a:xfrm>
            <a:off x="2118284" y="5285036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3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A37C3C8-1D18-806F-7F58-9608F4359187}"/>
              </a:ext>
            </a:extLst>
          </p:cNvPr>
          <p:cNvSpPr/>
          <p:nvPr/>
        </p:nvSpPr>
        <p:spPr bwMode="auto">
          <a:xfrm>
            <a:off x="3439080" y="5299947"/>
            <a:ext cx="2472212" cy="1319463"/>
          </a:xfrm>
          <a:prstGeom prst="roundRect">
            <a:avLst>
              <a:gd name="adj" fmla="val 4470"/>
            </a:avLst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Réalisations techniques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Validation des blocs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Suivi des équipes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C9E9CD8-3D33-53A5-2617-8B58A4AE22AE}"/>
              </a:ext>
            </a:extLst>
          </p:cNvPr>
          <p:cNvSpPr/>
          <p:nvPr/>
        </p:nvSpPr>
        <p:spPr bwMode="auto">
          <a:xfrm>
            <a:off x="4790910" y="3627662"/>
            <a:ext cx="1126352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 Inter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98EDC84-13D7-DCB2-BB9B-BB9A0BD59278}"/>
              </a:ext>
            </a:extLst>
          </p:cNvPr>
          <p:cNvSpPr/>
          <p:nvPr/>
        </p:nvSpPr>
        <p:spPr bwMode="auto">
          <a:xfrm>
            <a:off x="8150031" y="4195749"/>
            <a:ext cx="1078624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7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9B6CCC5-9BD6-6A02-158B-C48B526B1EE0}"/>
              </a:ext>
            </a:extLst>
          </p:cNvPr>
          <p:cNvSpPr/>
          <p:nvPr/>
        </p:nvSpPr>
        <p:spPr bwMode="auto">
          <a:xfrm>
            <a:off x="8150030" y="4546483"/>
            <a:ext cx="1078625" cy="275252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C70296B-32E1-556A-E8DA-3B6EE0EB2BD7}"/>
              </a:ext>
            </a:extLst>
          </p:cNvPr>
          <p:cNvSpPr/>
          <p:nvPr/>
        </p:nvSpPr>
        <p:spPr bwMode="auto">
          <a:xfrm>
            <a:off x="9381055" y="4546481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Forum Démonstration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FD5263B-281E-43FF-B68F-00BBFA15BCEA}"/>
              </a:ext>
            </a:extLst>
          </p:cNvPr>
          <p:cNvSpPr/>
          <p:nvPr/>
        </p:nvSpPr>
        <p:spPr bwMode="auto">
          <a:xfrm>
            <a:off x="9381055" y="4872404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6EF83DA-64EA-F4FD-E7B3-F2CDC2745C6F}"/>
              </a:ext>
            </a:extLst>
          </p:cNvPr>
          <p:cNvSpPr/>
          <p:nvPr/>
        </p:nvSpPr>
        <p:spPr bwMode="auto">
          <a:xfrm>
            <a:off x="9373276" y="4181768"/>
            <a:ext cx="2091139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Finalisation prototype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5CE4872-6840-2CF6-91A5-BAF981D8096E}"/>
              </a:ext>
            </a:extLst>
          </p:cNvPr>
          <p:cNvSpPr/>
          <p:nvPr/>
        </p:nvSpPr>
        <p:spPr bwMode="auto">
          <a:xfrm>
            <a:off x="4783060" y="2330434"/>
            <a:ext cx="1126353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</a:t>
            </a:r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Desc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23B04A2-BA11-62E5-4294-52E3E02D5297}"/>
              </a:ext>
            </a:extLst>
          </p:cNvPr>
          <p:cNvSpPr txBox="1"/>
          <p:nvPr/>
        </p:nvSpPr>
        <p:spPr>
          <a:xfrm>
            <a:off x="2298235" y="2667103"/>
            <a:ext cx="4217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Découverte et reformulation du sujet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Rédaction du descriptif et du scénario d’usage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Prise en main des maquettes et des composants  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D7264BE-6624-21F3-4BE6-3CE424841B6A}"/>
              </a:ext>
            </a:extLst>
          </p:cNvPr>
          <p:cNvSpPr/>
          <p:nvPr/>
        </p:nvSpPr>
        <p:spPr bwMode="auto">
          <a:xfrm>
            <a:off x="6078936" y="5301383"/>
            <a:ext cx="1247245" cy="1318027"/>
          </a:xfrm>
          <a:prstGeom prst="roundRect">
            <a:avLst>
              <a:gd name="adj" fmla="val 8582"/>
            </a:avLst>
          </a:prstGeom>
          <a:solidFill>
            <a:srgbClr val="ED7D3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Formation aux systèmes embarqués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77D44FE-E473-7BA1-89EA-CBE240E480DA}"/>
              </a:ext>
            </a:extLst>
          </p:cNvPr>
          <p:cNvSpPr/>
          <p:nvPr/>
        </p:nvSpPr>
        <p:spPr bwMode="auto">
          <a:xfrm>
            <a:off x="7177594" y="5719052"/>
            <a:ext cx="1058153" cy="544129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0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Validation compétences</a:t>
            </a:r>
            <a:endParaRPr kumimoji="0" lang="fr-FR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7F3E667-C814-4761-9CC1-2BB6EFCA3506}"/>
              </a:ext>
            </a:extLst>
          </p:cNvPr>
          <p:cNvSpPr/>
          <p:nvPr/>
        </p:nvSpPr>
        <p:spPr bwMode="auto">
          <a:xfrm>
            <a:off x="2116342" y="563807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4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BBD8AC3-8E45-0B6C-68E2-AA029C439E02}"/>
              </a:ext>
            </a:extLst>
          </p:cNvPr>
          <p:cNvSpPr/>
          <p:nvPr/>
        </p:nvSpPr>
        <p:spPr bwMode="auto">
          <a:xfrm>
            <a:off x="2116342" y="599111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5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CD60FDC-927D-88E7-DE4E-AE1A254CDC5A}"/>
              </a:ext>
            </a:extLst>
          </p:cNvPr>
          <p:cNvSpPr/>
          <p:nvPr/>
        </p:nvSpPr>
        <p:spPr bwMode="auto">
          <a:xfrm>
            <a:off x="2116342" y="634415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1FF9398-3BEB-5517-6ADA-88882810C73C}"/>
              </a:ext>
            </a:extLst>
          </p:cNvPr>
          <p:cNvSpPr txBox="1"/>
          <p:nvPr/>
        </p:nvSpPr>
        <p:spPr>
          <a:xfrm>
            <a:off x="2339897" y="3967419"/>
            <a:ext cx="4886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Découpage fonctionnel du système à développer 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Répartition des tâches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Formations envisagées / Grille de compétences visées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Constitution des premiers </a:t>
            </a:r>
            <a:r>
              <a:rPr lang="fr-F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livrables intermédiaires</a:t>
            </a:r>
            <a:endParaRPr lang="fr-F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D7E3B803-1FAF-52CC-EDB1-9278730427BC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4D4965-8ED2-CD1E-78FC-D628A7B747F0}"/>
              </a:ext>
            </a:extLst>
          </p:cNvPr>
          <p:cNvSpPr/>
          <p:nvPr/>
        </p:nvSpPr>
        <p:spPr bwMode="auto">
          <a:xfrm>
            <a:off x="8117509" y="3515323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6FECB22-4494-649B-BF04-5E1129B84788}"/>
              </a:ext>
            </a:extLst>
          </p:cNvPr>
          <p:cNvSpPr/>
          <p:nvPr/>
        </p:nvSpPr>
        <p:spPr bwMode="auto">
          <a:xfrm>
            <a:off x="9381055" y="3511537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Rapport sur 2 fonctions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364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754579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5097215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754579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3099103-241D-632D-A058-4FA067EF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269" y="3286817"/>
            <a:ext cx="2294854" cy="32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1 / Description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3" y="3050362"/>
            <a:ext cx="391007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Fiche synthétique</a:t>
            </a:r>
          </a:p>
          <a:p>
            <a:pPr lvl="1"/>
            <a:r>
              <a:rPr lang="fr-FR" sz="1800" dirty="0"/>
              <a:t>Nom du projet / Membres</a:t>
            </a:r>
          </a:p>
          <a:p>
            <a:pPr lvl="1"/>
            <a:r>
              <a:rPr lang="fr-FR" sz="1800" dirty="0"/>
              <a:t>Description du projet</a:t>
            </a:r>
          </a:p>
          <a:p>
            <a:pPr lvl="1"/>
            <a:r>
              <a:rPr lang="fr-FR" sz="1800" dirty="0"/>
              <a:t>Schéma de principe</a:t>
            </a:r>
          </a:p>
          <a:p>
            <a:pPr lvl="1"/>
            <a:r>
              <a:rPr lang="fr-FR" sz="1800" dirty="0"/>
              <a:t>Scénario d’usage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5D5FECC-F2D6-9024-8913-180F8D0FE057}"/>
              </a:ext>
            </a:extLst>
          </p:cNvPr>
          <p:cNvSpPr/>
          <p:nvPr/>
        </p:nvSpPr>
        <p:spPr bwMode="auto">
          <a:xfrm>
            <a:off x="1122617" y="4039895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69479FC-B3A9-4D31-7EC7-327FFA6E55B9}"/>
              </a:ext>
            </a:extLst>
          </p:cNvPr>
          <p:cNvSpPr/>
          <p:nvPr/>
        </p:nvSpPr>
        <p:spPr bwMode="auto">
          <a:xfrm>
            <a:off x="2406208" y="4039894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Rapport sur 2 fonctions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15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2 / 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Intermédiaires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81289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Documents à produire</a:t>
            </a:r>
          </a:p>
          <a:p>
            <a:pPr lvl="1"/>
            <a:r>
              <a:rPr lang="fr-FR" sz="1800" b="1" dirty="0"/>
              <a:t>Cahier des charges </a:t>
            </a:r>
            <a:r>
              <a:rPr lang="fr-FR" sz="1800" dirty="0"/>
              <a:t>regroupant les contraintes du système</a:t>
            </a:r>
          </a:p>
          <a:p>
            <a:pPr lvl="1"/>
            <a:r>
              <a:rPr lang="fr-FR" sz="1800" b="1" dirty="0"/>
              <a:t>Schéma fonctionnel </a:t>
            </a:r>
            <a:r>
              <a:rPr lang="fr-FR" sz="1800" dirty="0"/>
              <a:t>et détails des fonctionnalités à réaliser</a:t>
            </a:r>
          </a:p>
          <a:p>
            <a:pPr lvl="1"/>
            <a:r>
              <a:rPr lang="fr-FR" sz="1800" b="1" dirty="0"/>
              <a:t>Planification</a:t>
            </a:r>
            <a:r>
              <a:rPr lang="fr-FR" sz="1800" dirty="0"/>
              <a:t> au cours des séances et </a:t>
            </a:r>
            <a:r>
              <a:rPr lang="fr-FR" sz="1800" b="1" dirty="0"/>
              <a:t>répartition des tâches </a:t>
            </a:r>
            <a:r>
              <a:rPr lang="fr-FR" sz="1800" dirty="0"/>
              <a:t>entre les membres</a:t>
            </a:r>
          </a:p>
          <a:p>
            <a:pPr lvl="1"/>
            <a:r>
              <a:rPr lang="fr-FR" sz="1800" b="1" dirty="0"/>
              <a:t>Compétences recherchées</a:t>
            </a:r>
          </a:p>
        </p:txBody>
      </p:sp>
    </p:spTree>
    <p:extLst>
      <p:ext uri="{BB962C8B-B14F-4D97-AF65-F5344CB8AC3E}">
        <p14:creationId xmlns:p14="http://schemas.microsoft.com/office/powerpoint/2010/main" val="158552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8 / 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Livrables finaux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98187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Démonstration</a:t>
            </a:r>
          </a:p>
          <a:p>
            <a:pPr lvl="1"/>
            <a:r>
              <a:rPr lang="fr-FR" sz="1600" dirty="0"/>
              <a:t>Présentation de la démarche projet</a:t>
            </a:r>
          </a:p>
          <a:p>
            <a:pPr lvl="1"/>
            <a:r>
              <a:rPr lang="fr-FR" sz="1600" dirty="0"/>
              <a:t>Fonctionnalités mises en place</a:t>
            </a:r>
          </a:p>
          <a:p>
            <a:r>
              <a:rPr lang="fr-FR" sz="2000" b="1" dirty="0"/>
              <a:t>Livrable final </a:t>
            </a:r>
            <a:r>
              <a:rPr lang="fr-FR" sz="2000" i="1" dirty="0"/>
              <a:t>(au choix – à faire valider)</a:t>
            </a:r>
          </a:p>
          <a:p>
            <a:pPr lvl="1"/>
            <a:r>
              <a:rPr lang="fr-FR" sz="1800" dirty="0"/>
              <a:t>Rapport technique</a:t>
            </a:r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Tutoriel sur de nouvelles compétences acquises </a:t>
            </a:r>
            <a:r>
              <a:rPr lang="fr-FR" sz="1200" dirty="0"/>
              <a:t>(développement d’une IHM en Python par exemple)</a:t>
            </a:r>
          </a:p>
        </p:txBody>
      </p:sp>
    </p:spTree>
    <p:extLst>
      <p:ext uri="{BB962C8B-B14F-4D97-AF65-F5344CB8AC3E}">
        <p14:creationId xmlns:p14="http://schemas.microsoft.com/office/powerpoint/2010/main" val="358650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Conception Electronique / </a:t>
            </a:r>
            <a:r>
              <a:rPr lang="fr-FR" sz="2800" dirty="0"/>
              <a:t>Traitement Information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6051592" cy="3694176"/>
          </a:xfrm>
        </p:spPr>
        <p:txBody>
          <a:bodyPr>
            <a:normAutofit/>
          </a:bodyPr>
          <a:lstStyle/>
          <a:p>
            <a:r>
              <a:rPr lang="fr-FR" sz="2000" dirty="0"/>
              <a:t>Back to Semestre 5</a:t>
            </a:r>
          </a:p>
          <a:p>
            <a:pPr lvl="1"/>
            <a:r>
              <a:rPr lang="fr-FR" sz="1800" dirty="0"/>
              <a:t>Composants de base : amplificateur linéaire</a:t>
            </a:r>
          </a:p>
          <a:p>
            <a:pPr lvl="1"/>
            <a:r>
              <a:rPr lang="fr-FR" sz="1800" dirty="0"/>
              <a:t>Structures de base : capter / mettre en forme</a:t>
            </a:r>
          </a:p>
          <a:p>
            <a:pPr lvl="1"/>
            <a:r>
              <a:rPr lang="fr-FR" sz="1800" dirty="0" err="1"/>
              <a:t>Photodétection</a:t>
            </a:r>
            <a:endParaRPr lang="fr-FR" sz="1800" dirty="0"/>
          </a:p>
          <a:p>
            <a:pPr lvl="1"/>
            <a:r>
              <a:rPr lang="fr-FR" sz="1800" dirty="0"/>
              <a:t>Systèmes numériques</a:t>
            </a:r>
          </a:p>
          <a:p>
            <a:pPr lvl="1"/>
            <a:r>
              <a:rPr lang="fr-FR" sz="1800" dirty="0"/>
              <a:t>Modélisation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texte, bâtiment, extérieur&#10;&#10;Description générée automatiquement">
            <a:extLst>
              <a:ext uri="{FF2B5EF4-FFF2-40B4-BE49-F238E27FC236}">
                <a16:creationId xmlns:a16="http://schemas.microsoft.com/office/drawing/2014/main" id="{E6206D8C-3C83-B2F5-2423-D6F5CA337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57" y="2212220"/>
            <a:ext cx="3647511" cy="4472044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297AC845-1928-C25C-39EA-387E8F7432D7}"/>
              </a:ext>
            </a:extLst>
          </p:cNvPr>
          <p:cNvSpPr/>
          <p:nvPr/>
        </p:nvSpPr>
        <p:spPr>
          <a:xfrm>
            <a:off x="3858964" y="4498238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Conception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7610EF10-A569-DE03-3B40-C2CECB8C8799}"/>
              </a:ext>
            </a:extLst>
          </p:cNvPr>
          <p:cNvSpPr/>
          <p:nvPr/>
        </p:nvSpPr>
        <p:spPr>
          <a:xfrm>
            <a:off x="3858965" y="5302346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TP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Rapport technique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98187" cy="3694176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Document au format PDF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introduction / problématique traité / schéma principe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cahier des charges / découpage fonctionnel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présentation des fonctionnalités (intro, choix technologique - schéma/algo, mise en œuvre pratique, résultats, tests)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intégration des fonctionnalités (mise en œuvre pratique, résultats, tests)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Conclusion sur le fonctionnement du système (incluant gestion projet et retroplanning) Fiche d'utilisation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Retour expérience projet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Annexes : photo de l’équipe et photo “artistique” du système en cours de fonctionnement (ou vidéo)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Codes commentés / documentés (format texte avec leur extension d’origine - </a:t>
            </a:r>
            <a:r>
              <a:rPr lang="fr-FR" dirty="0" err="1"/>
              <a:t>cpp</a:t>
            </a:r>
            <a:r>
              <a:rPr lang="fr-FR" dirty="0"/>
              <a:t>, </a:t>
            </a:r>
            <a:r>
              <a:rPr lang="fr-FR" dirty="0" err="1"/>
              <a:t>py</a:t>
            </a:r>
            <a:r>
              <a:rPr lang="fr-FR" dirty="0"/>
              <a:t>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Schémas des montages</a:t>
            </a:r>
          </a:p>
        </p:txBody>
      </p:sp>
    </p:spTree>
    <p:extLst>
      <p:ext uri="{BB962C8B-B14F-4D97-AF65-F5344CB8AC3E}">
        <p14:creationId xmlns:p14="http://schemas.microsoft.com/office/powerpoint/2010/main" val="4135722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IeTI</a:t>
            </a:r>
            <a:r>
              <a:rPr lang="fr-FR" sz="4800" dirty="0">
                <a:latin typeface="Bahnschrift SemiBold" panose="020B0502040204020203" pitchFamily="34" charset="0"/>
              </a:rPr>
              <a:t> / Projets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000" dirty="0">
                <a:latin typeface="Bahnschrift SemiBold" panose="020B0502040204020203" pitchFamily="34" charset="0"/>
              </a:rPr>
              <a:t>Vers de nouvelles compétences professionnelles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D3493A1-887E-2BF0-1097-997D4B8AA1EF}"/>
              </a:ext>
            </a:extLst>
          </p:cNvPr>
          <p:cNvSpPr txBox="1"/>
          <p:nvPr/>
        </p:nvSpPr>
        <p:spPr>
          <a:xfrm>
            <a:off x="1963999" y="269870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Projet par équipe de 4 / même groupe de TP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D37AE442-31BD-21C8-CB3C-F97822332CCA}"/>
              </a:ext>
            </a:extLst>
          </p:cNvPr>
          <p:cNvSpPr/>
          <p:nvPr/>
        </p:nvSpPr>
        <p:spPr>
          <a:xfrm>
            <a:off x="1657111" y="276146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68D323B-A2C7-9D35-B331-5D239DCADB87}"/>
              </a:ext>
            </a:extLst>
          </p:cNvPr>
          <p:cNvSpPr txBox="1"/>
          <p:nvPr/>
        </p:nvSpPr>
        <p:spPr>
          <a:xfrm>
            <a:off x="1133427" y="201101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Modalités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B6F2206-DD72-611E-F090-735E74F4BC55}"/>
              </a:ext>
            </a:extLst>
          </p:cNvPr>
          <p:cNvSpPr txBox="1"/>
          <p:nvPr/>
        </p:nvSpPr>
        <p:spPr>
          <a:xfrm>
            <a:off x="1963999" y="313884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8 séances de 4h30 par équipe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CAABE0D-4D38-F631-B14C-1640C0B0AF0B}"/>
              </a:ext>
            </a:extLst>
          </p:cNvPr>
          <p:cNvSpPr/>
          <p:nvPr/>
        </p:nvSpPr>
        <p:spPr>
          <a:xfrm>
            <a:off x="1657111" y="320160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3C9B58-42B1-D47F-5D99-249244563133}"/>
              </a:ext>
            </a:extLst>
          </p:cNvPr>
          <p:cNvSpPr txBox="1"/>
          <p:nvPr/>
        </p:nvSpPr>
        <p:spPr>
          <a:xfrm>
            <a:off x="1963998" y="4248318"/>
            <a:ext cx="6708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Prototype fonctionnel (même incomplet)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07D97FD3-313B-66B9-0400-E30FC1FEAC56}"/>
              </a:ext>
            </a:extLst>
          </p:cNvPr>
          <p:cNvSpPr/>
          <p:nvPr/>
        </p:nvSpPr>
        <p:spPr>
          <a:xfrm>
            <a:off x="1657111" y="431107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961D824-6139-33C5-153E-AC2B87CA8730}"/>
              </a:ext>
            </a:extLst>
          </p:cNvPr>
          <p:cNvSpPr txBox="1"/>
          <p:nvPr/>
        </p:nvSpPr>
        <p:spPr>
          <a:xfrm>
            <a:off x="1133427" y="3618735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Attentes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18F7D83-2828-18D4-3F72-BB131E0CAD1F}"/>
              </a:ext>
            </a:extLst>
          </p:cNvPr>
          <p:cNvSpPr txBox="1"/>
          <p:nvPr/>
        </p:nvSpPr>
        <p:spPr>
          <a:xfrm>
            <a:off x="1963998" y="4690528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Validation de chaque fonctionnalité / Protocole de test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C2664E5F-9136-546F-702A-14C16F172343}"/>
              </a:ext>
            </a:extLst>
          </p:cNvPr>
          <p:cNvSpPr/>
          <p:nvPr/>
        </p:nvSpPr>
        <p:spPr>
          <a:xfrm>
            <a:off x="1657111" y="475328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84183DA-8F89-0AC4-DA7A-39B72402E0DC}"/>
              </a:ext>
            </a:extLst>
          </p:cNvPr>
          <p:cNvSpPr txBox="1"/>
          <p:nvPr/>
        </p:nvSpPr>
        <p:spPr>
          <a:xfrm>
            <a:off x="1963998" y="512638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Schémas / Algorithmes lisibles et à jour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075632E1-6074-746D-759B-17FB9F669E9E}"/>
              </a:ext>
            </a:extLst>
          </p:cNvPr>
          <p:cNvSpPr/>
          <p:nvPr/>
        </p:nvSpPr>
        <p:spPr>
          <a:xfrm>
            <a:off x="1657111" y="518914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ED9A1F5-78BA-B254-1191-ED638B62258C}"/>
              </a:ext>
            </a:extLst>
          </p:cNvPr>
          <p:cNvSpPr txBox="1"/>
          <p:nvPr/>
        </p:nvSpPr>
        <p:spPr>
          <a:xfrm>
            <a:off x="1963998" y="556546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Programmes commentés et documentés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9E768D3E-342F-E00F-4C2C-552E329C3F02}"/>
              </a:ext>
            </a:extLst>
          </p:cNvPr>
          <p:cNvSpPr/>
          <p:nvPr/>
        </p:nvSpPr>
        <p:spPr>
          <a:xfrm>
            <a:off x="1657111" y="562822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AFDA290-F125-4B6A-7582-7C774B811569}"/>
              </a:ext>
            </a:extLst>
          </p:cNvPr>
          <p:cNvSpPr txBox="1"/>
          <p:nvPr/>
        </p:nvSpPr>
        <p:spPr>
          <a:xfrm>
            <a:off x="8122028" y="5986194"/>
            <a:ext cx="3867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Liste des bibliothèques utilisées</a:t>
            </a:r>
            <a:b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</a:b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Documentation des bibliothèques créées</a:t>
            </a:r>
            <a:endParaRPr lang="fr-FR" sz="2000" i="1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B00783D-5736-20FD-E309-BAEE09D585C6}"/>
              </a:ext>
            </a:extLst>
          </p:cNvPr>
          <p:cNvSpPr txBox="1"/>
          <p:nvPr/>
        </p:nvSpPr>
        <p:spPr>
          <a:xfrm>
            <a:off x="1963999" y="273803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Interstate" panose="00000400000000000000" pitchFamily="2" charset="0"/>
              </a:rPr>
              <a:t>Encadrant.es présent.es de 08h30 à 13h00</a:t>
            </a:r>
            <a:endParaRPr lang="fr-FR" sz="2400" baseline="-25000" dirty="0">
              <a:solidFill>
                <a:srgbClr val="7030A0"/>
              </a:solidFill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E8E6EBD-F310-8C53-865E-571C392939EA}"/>
              </a:ext>
            </a:extLst>
          </p:cNvPr>
          <p:cNvSpPr/>
          <p:nvPr/>
        </p:nvSpPr>
        <p:spPr>
          <a:xfrm>
            <a:off x="1657111" y="280079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EEE9DF-10CC-E495-3A46-431CF5594584}"/>
              </a:ext>
            </a:extLst>
          </p:cNvPr>
          <p:cNvSpPr txBox="1"/>
          <p:nvPr/>
        </p:nvSpPr>
        <p:spPr>
          <a:xfrm>
            <a:off x="1133427" y="205034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Attitude professionnelle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136F5F-B897-AE6F-CE5E-F326AE89216D}"/>
              </a:ext>
            </a:extLst>
          </p:cNvPr>
          <p:cNvSpPr txBox="1"/>
          <p:nvPr/>
        </p:nvSpPr>
        <p:spPr>
          <a:xfrm>
            <a:off x="1963999" y="4940358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Interstate" panose="00000400000000000000" pitchFamily="2" charset="0"/>
              </a:rPr>
              <a:t>Demande d’aide technique</a:t>
            </a:r>
            <a:endParaRPr lang="fr-FR" sz="2400" baseline="-25000" dirty="0">
              <a:solidFill>
                <a:srgbClr val="7030A0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482EA33-8416-7ED8-F719-E777EE63D0CD}"/>
              </a:ext>
            </a:extLst>
          </p:cNvPr>
          <p:cNvSpPr/>
          <p:nvPr/>
        </p:nvSpPr>
        <p:spPr>
          <a:xfrm>
            <a:off x="1657111" y="500311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84C9-48FD-0C6E-7693-4A78BC71B750}"/>
              </a:ext>
            </a:extLst>
          </p:cNvPr>
          <p:cNvSpPr/>
          <p:nvPr/>
        </p:nvSpPr>
        <p:spPr>
          <a:xfrm>
            <a:off x="2299855" y="5467112"/>
            <a:ext cx="175490" cy="10361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7C0116-7B44-9F00-59A8-B1124ADEE62C}"/>
              </a:ext>
            </a:extLst>
          </p:cNvPr>
          <p:cNvSpPr txBox="1"/>
          <p:nvPr/>
        </p:nvSpPr>
        <p:spPr>
          <a:xfrm>
            <a:off x="2652108" y="5404796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Schéma ou Algorithme pertinent et à jour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5E00B6-BAEF-59E7-1C71-1E5AED2354A8}"/>
              </a:ext>
            </a:extLst>
          </p:cNvPr>
          <p:cNvSpPr txBox="1"/>
          <p:nvPr/>
        </p:nvSpPr>
        <p:spPr>
          <a:xfrm>
            <a:off x="2652108" y="5769745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Tests déjà réalisés / Protocole et résultats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C989F6-E027-0DEF-69FF-542D8B397535}"/>
              </a:ext>
            </a:extLst>
          </p:cNvPr>
          <p:cNvSpPr txBox="1"/>
          <p:nvPr/>
        </p:nvSpPr>
        <p:spPr>
          <a:xfrm>
            <a:off x="2652108" y="615903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Résolution commentée et documentée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9103A-8DC3-5A0A-5EFA-250A38B6C82F}"/>
              </a:ext>
            </a:extLst>
          </p:cNvPr>
          <p:cNvSpPr/>
          <p:nvPr/>
        </p:nvSpPr>
        <p:spPr>
          <a:xfrm>
            <a:off x="2299855" y="3263724"/>
            <a:ext cx="175490" cy="14189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1D4284-39A4-F2F2-51DA-730E42FFD998}"/>
              </a:ext>
            </a:extLst>
          </p:cNvPr>
          <p:cNvSpPr txBox="1"/>
          <p:nvPr/>
        </p:nvSpPr>
        <p:spPr>
          <a:xfrm>
            <a:off x="2652108" y="320140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Point d’avancement / difficultés en grand groupe à 08h40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(15 min)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F423A4-39D8-317A-5C25-64EDB2ED9339}"/>
              </a:ext>
            </a:extLst>
          </p:cNvPr>
          <p:cNvSpPr txBox="1"/>
          <p:nvPr/>
        </p:nvSpPr>
        <p:spPr>
          <a:xfrm>
            <a:off x="2652108" y="3917574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Bilan de la séance par équipe entre 12h00 et 12h30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(5 min / équipe)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83E240-D933-8C35-A79A-AF68BEED955B}"/>
              </a:ext>
            </a:extLst>
          </p:cNvPr>
          <p:cNvSpPr txBox="1"/>
          <p:nvPr/>
        </p:nvSpPr>
        <p:spPr>
          <a:xfrm>
            <a:off x="2652108" y="3563759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Aide technique / organisation de 09h00 et 12h00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CF3E53-79D9-F580-4DF0-4381703967BC}"/>
              </a:ext>
            </a:extLst>
          </p:cNvPr>
          <p:cNvSpPr txBox="1"/>
          <p:nvPr/>
        </p:nvSpPr>
        <p:spPr>
          <a:xfrm>
            <a:off x="2652108" y="4282523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Préparation avancement / difficultés de 12h30 à 13h00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EE5899-9E6F-418F-6EE2-F5709ED840D3}"/>
              </a:ext>
            </a:extLst>
          </p:cNvPr>
          <p:cNvSpPr txBox="1"/>
          <p:nvPr/>
        </p:nvSpPr>
        <p:spPr>
          <a:xfrm>
            <a:off x="8957616" y="5860482"/>
            <a:ext cx="1895121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Interstate" panose="00000400000000000000" pitchFamily="2" charset="0"/>
              </a:rPr>
              <a:t>Audit possible</a:t>
            </a:r>
            <a:endParaRPr lang="fr-FR" sz="2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2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tion Logo PNG vector in SVG, PDF, AI, CDR format">
            <a:extLst>
              <a:ext uri="{FF2B5EF4-FFF2-40B4-BE49-F238E27FC236}">
                <a16:creationId xmlns:a16="http://schemas.microsoft.com/office/drawing/2014/main" id="{29052388-9919-775F-F9FD-A50EA1AA8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46" y="4714490"/>
            <a:ext cx="1625370" cy="121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6E644C1-466B-A6EF-46FB-733ABE92F625}"/>
              </a:ext>
            </a:extLst>
          </p:cNvPr>
          <p:cNvSpPr txBox="1"/>
          <p:nvPr/>
        </p:nvSpPr>
        <p:spPr>
          <a:xfrm>
            <a:off x="1963999" y="274786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Utilisation d’un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outil de gestion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8D339E53-854A-5081-5BDE-B256297AED2C}"/>
              </a:ext>
            </a:extLst>
          </p:cNvPr>
          <p:cNvSpPr/>
          <p:nvPr/>
        </p:nvSpPr>
        <p:spPr>
          <a:xfrm>
            <a:off x="1657111" y="281062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FF99241-5251-7A4E-3AB9-72D7181E52A7}"/>
              </a:ext>
            </a:extLst>
          </p:cNvPr>
          <p:cNvSpPr txBox="1"/>
          <p:nvPr/>
        </p:nvSpPr>
        <p:spPr>
          <a:xfrm>
            <a:off x="1133427" y="206017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Organisation du travail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67EA510-3812-24BA-2174-378201EF3A40}"/>
              </a:ext>
            </a:extLst>
          </p:cNvPr>
          <p:cNvSpPr txBox="1"/>
          <p:nvPr/>
        </p:nvSpPr>
        <p:spPr>
          <a:xfrm>
            <a:off x="2622923" y="324401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Notion / Trello / Teams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4E02B5-4C75-9312-6566-957DAC303C60}"/>
              </a:ext>
            </a:extLst>
          </p:cNvPr>
          <p:cNvSpPr/>
          <p:nvPr/>
        </p:nvSpPr>
        <p:spPr>
          <a:xfrm>
            <a:off x="2299854" y="3273555"/>
            <a:ext cx="1939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2D02EA3-738F-9879-D3C6-934C68FFE7D3}"/>
              </a:ext>
            </a:extLst>
          </p:cNvPr>
          <p:cNvSpPr txBox="1"/>
          <p:nvPr/>
        </p:nvSpPr>
        <p:spPr>
          <a:xfrm>
            <a:off x="1963999" y="3857231"/>
            <a:ext cx="7076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Centralisation des fichiers dans 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un répertoire partagé / Drive ou GitHub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40BB21F1-3069-02AC-3F70-9C8EF7A439A2}"/>
              </a:ext>
            </a:extLst>
          </p:cNvPr>
          <p:cNvSpPr/>
          <p:nvPr/>
        </p:nvSpPr>
        <p:spPr>
          <a:xfrm>
            <a:off x="1657111" y="39199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EDA9EBD-EEEF-183C-D960-8D2731D939B5}"/>
              </a:ext>
            </a:extLst>
          </p:cNvPr>
          <p:cNvSpPr txBox="1"/>
          <p:nvPr/>
        </p:nvSpPr>
        <p:spPr>
          <a:xfrm>
            <a:off x="1973031" y="4842994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numériques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73C58927-7811-01C0-A9C3-F9814B93EAF2}"/>
              </a:ext>
            </a:extLst>
          </p:cNvPr>
          <p:cNvSpPr/>
          <p:nvPr/>
        </p:nvSpPr>
        <p:spPr>
          <a:xfrm>
            <a:off x="1666143" y="4905754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6552779-2279-66FB-4668-43C2B7EAC189}"/>
              </a:ext>
            </a:extLst>
          </p:cNvPr>
          <p:cNvSpPr txBox="1"/>
          <p:nvPr/>
        </p:nvSpPr>
        <p:spPr>
          <a:xfrm>
            <a:off x="2622923" y="538929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Schéma électrique : KICAD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682637-D656-D0C3-82F4-0DBF4A24C33D}"/>
              </a:ext>
            </a:extLst>
          </p:cNvPr>
          <p:cNvSpPr/>
          <p:nvPr/>
        </p:nvSpPr>
        <p:spPr>
          <a:xfrm>
            <a:off x="2299854" y="5418831"/>
            <a:ext cx="193964" cy="809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2E7B857-9D51-0D17-D7A6-34188B5825BA}"/>
              </a:ext>
            </a:extLst>
          </p:cNvPr>
          <p:cNvSpPr txBox="1"/>
          <p:nvPr/>
        </p:nvSpPr>
        <p:spPr>
          <a:xfrm>
            <a:off x="2622923" y="578940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du projet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918E5C9B-4F99-EDAC-5B74-220EE9604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441" y="2287099"/>
            <a:ext cx="3926705" cy="28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0A5C3FC-611C-E43B-10EC-D24741DE5C10}"/>
              </a:ext>
            </a:extLst>
          </p:cNvPr>
          <p:cNvSpPr txBox="1"/>
          <p:nvPr/>
        </p:nvSpPr>
        <p:spPr>
          <a:xfrm>
            <a:off x="1963999" y="2728203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Python 3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/ Anaconda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7900E5B1-B41D-655E-6261-E09CB7185075}"/>
              </a:ext>
            </a:extLst>
          </p:cNvPr>
          <p:cNvSpPr/>
          <p:nvPr/>
        </p:nvSpPr>
        <p:spPr>
          <a:xfrm>
            <a:off x="1657111" y="279096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D8FD99-1957-CFC4-FF91-199815C7D9A4}"/>
              </a:ext>
            </a:extLst>
          </p:cNvPr>
          <p:cNvSpPr txBox="1"/>
          <p:nvPr/>
        </p:nvSpPr>
        <p:spPr>
          <a:xfrm>
            <a:off x="1133427" y="2040508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Développement informatique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DB7726F-76AF-BFC1-B2C2-31050F8B7873}"/>
              </a:ext>
            </a:extLst>
          </p:cNvPr>
          <p:cNvSpPr txBox="1"/>
          <p:nvPr/>
        </p:nvSpPr>
        <p:spPr>
          <a:xfrm>
            <a:off x="1963998" y="406389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Utilisation de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bibliothèques standards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Numpy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Matplotlib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Scipy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…)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D9865356-D612-6731-25D1-AAFD97EE3629}"/>
              </a:ext>
            </a:extLst>
          </p:cNvPr>
          <p:cNvSpPr/>
          <p:nvPr/>
        </p:nvSpPr>
        <p:spPr>
          <a:xfrm>
            <a:off x="1657111" y="412665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DCB399-9D6D-947E-614A-8E0E49D19217}"/>
              </a:ext>
            </a:extLst>
          </p:cNvPr>
          <p:cNvSpPr txBox="1"/>
          <p:nvPr/>
        </p:nvSpPr>
        <p:spPr>
          <a:xfrm>
            <a:off x="1963998" y="4483633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Interface graphique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PyQT6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BD6E80BA-1F89-B3F0-2F55-B3C61F130B7C}"/>
              </a:ext>
            </a:extLst>
          </p:cNvPr>
          <p:cNvSpPr/>
          <p:nvPr/>
        </p:nvSpPr>
        <p:spPr>
          <a:xfrm>
            <a:off x="1657111" y="454639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5473B2F-B4B8-2D21-3D4C-40DE50653462}"/>
              </a:ext>
            </a:extLst>
          </p:cNvPr>
          <p:cNvSpPr txBox="1"/>
          <p:nvPr/>
        </p:nvSpPr>
        <p:spPr>
          <a:xfrm>
            <a:off x="2622923" y="322435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Style de code / Convention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PEP 8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6D57195-09C3-EB6D-6196-C513C57EDF96}"/>
              </a:ext>
            </a:extLst>
          </p:cNvPr>
          <p:cNvSpPr txBox="1"/>
          <p:nvPr/>
        </p:nvSpPr>
        <p:spPr>
          <a:xfrm>
            <a:off x="2622923" y="3563235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Style de doc + commentaire / Convention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PEP 257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A235C0-3024-E26A-5DB6-0C708CB05B8C}"/>
              </a:ext>
            </a:extLst>
          </p:cNvPr>
          <p:cNvSpPr/>
          <p:nvPr/>
        </p:nvSpPr>
        <p:spPr>
          <a:xfrm>
            <a:off x="2299854" y="3253891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EC3B725-8600-ED8E-FB30-4B87B9AD3119}"/>
              </a:ext>
            </a:extLst>
          </p:cNvPr>
          <p:cNvSpPr txBox="1"/>
          <p:nvPr/>
        </p:nvSpPr>
        <p:spPr>
          <a:xfrm>
            <a:off x="2957058" y="5733331"/>
            <a:ext cx="870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Gestion de version (si possible) sous </a:t>
            </a:r>
            <a:r>
              <a:rPr lang="fr-FR" sz="2400" dirty="0" err="1">
                <a:solidFill>
                  <a:srgbClr val="0070C0"/>
                </a:solidFill>
                <a:latin typeface="Interstate" panose="00000400000000000000" pitchFamily="2" charset="0"/>
              </a:rPr>
              <a:t>GitLab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(plateforme Paris-Saclay) 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ou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GitHub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65DF2202-7AC3-112D-0E18-1E0F35C3A0A9}"/>
              </a:ext>
            </a:extLst>
          </p:cNvPr>
          <p:cNvSpPr/>
          <p:nvPr/>
        </p:nvSpPr>
        <p:spPr>
          <a:xfrm>
            <a:off x="2650171" y="57960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7E19B3-F9F3-9B13-0D5E-C2521087770E}"/>
              </a:ext>
            </a:extLst>
          </p:cNvPr>
          <p:cNvSpPr txBox="1"/>
          <p:nvPr/>
        </p:nvSpPr>
        <p:spPr>
          <a:xfrm>
            <a:off x="2960581" y="617293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Programmation objet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si possible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128A92FF-D355-9A79-8FE6-38BF760E44FD}"/>
              </a:ext>
            </a:extLst>
          </p:cNvPr>
          <p:cNvSpPr/>
          <p:nvPr/>
        </p:nvSpPr>
        <p:spPr>
          <a:xfrm>
            <a:off x="2653694" y="62356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2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8DFF68-235A-F2DE-E6B2-304FCD6058C5}"/>
              </a:ext>
            </a:extLst>
          </p:cNvPr>
          <p:cNvSpPr txBox="1"/>
          <p:nvPr/>
        </p:nvSpPr>
        <p:spPr>
          <a:xfrm>
            <a:off x="1963999" y="2718373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MBED 6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/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Keil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Studio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87680EA9-4094-8E5C-02C2-3D237847CB9F}"/>
              </a:ext>
            </a:extLst>
          </p:cNvPr>
          <p:cNvSpPr/>
          <p:nvPr/>
        </p:nvSpPr>
        <p:spPr>
          <a:xfrm>
            <a:off x="1657111" y="278113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4E6C41-9888-61AD-1AA6-1D557D68825E}"/>
              </a:ext>
            </a:extLst>
          </p:cNvPr>
          <p:cNvSpPr txBox="1"/>
          <p:nvPr/>
        </p:nvSpPr>
        <p:spPr>
          <a:xfrm>
            <a:off x="1133427" y="2030678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Développement embarqué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CF00DE-07D1-C52C-6383-8BFFB74CEA23}"/>
              </a:ext>
            </a:extLst>
          </p:cNvPr>
          <p:cNvSpPr txBox="1"/>
          <p:nvPr/>
        </p:nvSpPr>
        <p:spPr>
          <a:xfrm>
            <a:off x="1963998" y="405406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Création de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bibliothèques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pour des composants spécifiques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5BB103A-C6EC-9895-A79F-3230A9AC4804}"/>
              </a:ext>
            </a:extLst>
          </p:cNvPr>
          <p:cNvSpPr/>
          <p:nvPr/>
        </p:nvSpPr>
        <p:spPr>
          <a:xfrm>
            <a:off x="1657111" y="411682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2F35225-9A5E-5657-E6BC-093FFA3CFB76}"/>
              </a:ext>
            </a:extLst>
          </p:cNvPr>
          <p:cNvSpPr txBox="1"/>
          <p:nvPr/>
        </p:nvSpPr>
        <p:spPr>
          <a:xfrm>
            <a:off x="2622923" y="321452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Commentaires et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documentation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des fonctions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237E4-B94D-D09A-E0F9-B6B8644324CF}"/>
              </a:ext>
            </a:extLst>
          </p:cNvPr>
          <p:cNvSpPr/>
          <p:nvPr/>
        </p:nvSpPr>
        <p:spPr>
          <a:xfrm>
            <a:off x="2299854" y="3244061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BE9EB5-54B1-523C-027A-37ED7F6C1A18}"/>
              </a:ext>
            </a:extLst>
          </p:cNvPr>
          <p:cNvSpPr txBox="1"/>
          <p:nvPr/>
        </p:nvSpPr>
        <p:spPr>
          <a:xfrm>
            <a:off x="3562065" y="607947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Programmation objet (si possible)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DEE5B4E-FAB7-53A1-F012-1326A2DC5C7A}"/>
              </a:ext>
            </a:extLst>
          </p:cNvPr>
          <p:cNvSpPr/>
          <p:nvPr/>
        </p:nvSpPr>
        <p:spPr>
          <a:xfrm>
            <a:off x="3255178" y="614223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16F253-4CB0-9546-710D-83D1E7C22949}"/>
              </a:ext>
            </a:extLst>
          </p:cNvPr>
          <p:cNvSpPr txBox="1"/>
          <p:nvPr/>
        </p:nvSpPr>
        <p:spPr>
          <a:xfrm>
            <a:off x="2622923" y="3553405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et résultats des tests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B3DD24-19BB-E411-0E52-03AF5DDF628D}"/>
              </a:ext>
            </a:extLst>
          </p:cNvPr>
          <p:cNvSpPr txBox="1"/>
          <p:nvPr/>
        </p:nvSpPr>
        <p:spPr>
          <a:xfrm>
            <a:off x="2650428" y="4586733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Commentaires et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documentation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des fonctions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6871A-CEF2-E5CD-82E9-949DC1DC1F5B}"/>
              </a:ext>
            </a:extLst>
          </p:cNvPr>
          <p:cNvSpPr/>
          <p:nvPr/>
        </p:nvSpPr>
        <p:spPr>
          <a:xfrm>
            <a:off x="2327360" y="4616271"/>
            <a:ext cx="166458" cy="10545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8C507EA-C56D-392F-AEED-4EE3362056CD}"/>
              </a:ext>
            </a:extLst>
          </p:cNvPr>
          <p:cNvSpPr txBox="1"/>
          <p:nvPr/>
        </p:nvSpPr>
        <p:spPr>
          <a:xfrm>
            <a:off x="2650428" y="492561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</a:t>
            </a:r>
            <a:r>
              <a:rPr lang="fr-FR" sz="2000" dirty="0" err="1">
                <a:solidFill>
                  <a:srgbClr val="0070C0"/>
                </a:solidFill>
                <a:latin typeface="Interstate" panose="00000400000000000000" pitchFamily="2" charset="0"/>
              </a:rPr>
              <a:t>MarkDown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7FC050-6777-722C-08D8-40A397D9B25C}"/>
              </a:ext>
            </a:extLst>
          </p:cNvPr>
          <p:cNvSpPr txBox="1"/>
          <p:nvPr/>
        </p:nvSpPr>
        <p:spPr>
          <a:xfrm>
            <a:off x="2650428" y="528777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Résultats des tests et exemple d’utilisation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1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Ingénierie Photonique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6AEB2213-5420-2C09-1B49-60DF0AA3930C}"/>
              </a:ext>
            </a:extLst>
          </p:cNvPr>
          <p:cNvSpPr/>
          <p:nvPr/>
        </p:nvSpPr>
        <p:spPr>
          <a:xfrm rot="5400000">
            <a:off x="1070940" y="3152751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9928DE-00EC-83E3-AB03-32628C86EEC4}"/>
              </a:ext>
            </a:extLst>
          </p:cNvPr>
          <p:cNvSpPr txBox="1"/>
          <p:nvPr/>
        </p:nvSpPr>
        <p:spPr>
          <a:xfrm>
            <a:off x="1370267" y="3083114"/>
            <a:ext cx="42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Automatiser des bancs de mesures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riangle isocèle 10">
            <a:extLst>
              <a:ext uri="{FF2B5EF4-FFF2-40B4-BE49-F238E27FC236}">
                <a16:creationId xmlns:a16="http://schemas.microsoft.com/office/drawing/2014/main" id="{EE5B82AF-E27F-2BB8-16D2-EDCBF4C25BCB}"/>
              </a:ext>
            </a:extLst>
          </p:cNvPr>
          <p:cNvSpPr/>
          <p:nvPr/>
        </p:nvSpPr>
        <p:spPr>
          <a:xfrm rot="5400000">
            <a:off x="1070940" y="3509573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DA9532-00D1-14E1-8A72-1EB57965570C}"/>
              </a:ext>
            </a:extLst>
          </p:cNvPr>
          <p:cNvSpPr txBox="1"/>
          <p:nvPr/>
        </p:nvSpPr>
        <p:spPr>
          <a:xfrm>
            <a:off x="1370266" y="3448533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Extraire et analyser des données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13245220-889E-B389-95BE-8A5899C9E2E5}"/>
              </a:ext>
            </a:extLst>
          </p:cNvPr>
          <p:cNvSpPr/>
          <p:nvPr/>
        </p:nvSpPr>
        <p:spPr>
          <a:xfrm rot="5400000">
            <a:off x="1070940" y="386639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50BB841-B691-C1AC-F1F8-FAF6183980D4}"/>
              </a:ext>
            </a:extLst>
          </p:cNvPr>
          <p:cNvSpPr txBox="1"/>
          <p:nvPr/>
        </p:nvSpPr>
        <p:spPr>
          <a:xfrm>
            <a:off x="1370266" y="3805355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Simuler des phénomènes physiques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AD5EC97E-B2AC-D694-490A-A7DFD1F6203E}"/>
              </a:ext>
            </a:extLst>
          </p:cNvPr>
          <p:cNvSpPr/>
          <p:nvPr/>
        </p:nvSpPr>
        <p:spPr>
          <a:xfrm rot="5400000">
            <a:off x="1070940" y="424610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1BD341-C1F2-6A54-613D-D332F6691BF1}"/>
              </a:ext>
            </a:extLst>
          </p:cNvPr>
          <p:cNvSpPr txBox="1"/>
          <p:nvPr/>
        </p:nvSpPr>
        <p:spPr>
          <a:xfrm>
            <a:off x="1370266" y="4185065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Gérer un projet multi-équipes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1F4ED227-AE5A-6F30-0438-BF6006D1410E}"/>
              </a:ext>
            </a:extLst>
          </p:cNvPr>
          <p:cNvSpPr/>
          <p:nvPr/>
        </p:nvSpPr>
        <p:spPr>
          <a:xfrm rot="5400000">
            <a:off x="1070940" y="244905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C60F2D-D0C5-8576-7F0C-E90ED56D12B6}"/>
              </a:ext>
            </a:extLst>
          </p:cNvPr>
          <p:cNvSpPr txBox="1"/>
          <p:nvPr/>
        </p:nvSpPr>
        <p:spPr>
          <a:xfrm>
            <a:off x="1370266" y="2379415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Développer des systèmes interdisciplinaires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D8247CC9-3139-4CC2-F9B8-6AFFC7A3971F}"/>
              </a:ext>
            </a:extLst>
          </p:cNvPr>
          <p:cNvSpPr/>
          <p:nvPr/>
        </p:nvSpPr>
        <p:spPr>
          <a:xfrm rot="5400000">
            <a:off x="1070940" y="2795929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199A8D1-45B9-5D5C-0EDE-11335AAC049C}"/>
              </a:ext>
            </a:extLst>
          </p:cNvPr>
          <p:cNvSpPr txBox="1"/>
          <p:nvPr/>
        </p:nvSpPr>
        <p:spPr>
          <a:xfrm>
            <a:off x="1370266" y="2734889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Développer des interfaces de pilotage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6965437-452A-6AED-19DA-94989B393E32}"/>
              </a:ext>
            </a:extLst>
          </p:cNvPr>
          <p:cNvSpPr txBox="1"/>
          <p:nvPr/>
        </p:nvSpPr>
        <p:spPr>
          <a:xfrm>
            <a:off x="7102521" y="4030344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Interfaçage / Acquisition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B1AEFA-BFFD-C4AB-DF3E-435E74830D47}"/>
              </a:ext>
            </a:extLst>
          </p:cNvPr>
          <p:cNvSpPr txBox="1"/>
          <p:nvPr/>
        </p:nvSpPr>
        <p:spPr>
          <a:xfrm>
            <a:off x="7102521" y="4444333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Pilotage / Contrôle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8A010B4-1FCF-407F-A3E3-C88E9D02F510}"/>
              </a:ext>
            </a:extLst>
          </p:cNvPr>
          <p:cNvSpPr txBox="1"/>
          <p:nvPr/>
        </p:nvSpPr>
        <p:spPr>
          <a:xfrm>
            <a:off x="7102521" y="4857424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Traitement de données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4E1E27-FC2B-33EE-180E-9D5AA5C2DB7D}"/>
              </a:ext>
            </a:extLst>
          </p:cNvPr>
          <p:cNvSpPr/>
          <p:nvPr/>
        </p:nvSpPr>
        <p:spPr>
          <a:xfrm>
            <a:off x="6860488" y="4025854"/>
            <a:ext cx="188638" cy="16156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947916-AFC2-9D8E-2196-04F69722659B}"/>
              </a:ext>
            </a:extLst>
          </p:cNvPr>
          <p:cNvSpPr txBox="1"/>
          <p:nvPr/>
        </p:nvSpPr>
        <p:spPr>
          <a:xfrm>
            <a:off x="7126307" y="5272157"/>
            <a:ext cx="443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Outils numériques pour la physique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F80F70-DAF7-AFF4-F4EE-CECB67F7BF17}"/>
              </a:ext>
            </a:extLst>
          </p:cNvPr>
          <p:cNvSpPr txBox="1"/>
          <p:nvPr/>
        </p:nvSpPr>
        <p:spPr>
          <a:xfrm>
            <a:off x="3968732" y="6221140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Enquête auprès des industriels et laboratoires de la photonique / 2022</a:t>
            </a:r>
          </a:p>
        </p:txBody>
      </p:sp>
    </p:spTree>
    <p:extLst>
      <p:ext uri="{BB962C8B-B14F-4D97-AF65-F5344CB8AC3E}">
        <p14:creationId xmlns:p14="http://schemas.microsoft.com/office/powerpoint/2010/main" val="136161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920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2E2E5607-11A0-EEB4-8A93-C790ECD5E757}"/>
              </a:ext>
            </a:extLst>
          </p:cNvPr>
          <p:cNvSpPr txBox="1"/>
          <p:nvPr/>
        </p:nvSpPr>
        <p:spPr>
          <a:xfrm>
            <a:off x="3335645" y="4555153"/>
            <a:ext cx="7857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</a:rPr>
              <a:t>ONIP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FA78D11-F040-73D4-CA7A-6023C1FB7CA1}"/>
              </a:ext>
            </a:extLst>
          </p:cNvPr>
          <p:cNvSpPr/>
          <p:nvPr/>
        </p:nvSpPr>
        <p:spPr>
          <a:xfrm>
            <a:off x="2095925" y="2560792"/>
            <a:ext cx="6546588" cy="95281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2167A10-3E87-FA8B-2B54-1DCE155319AF}"/>
              </a:ext>
            </a:extLst>
          </p:cNvPr>
          <p:cNvSpPr txBox="1"/>
          <p:nvPr/>
        </p:nvSpPr>
        <p:spPr>
          <a:xfrm>
            <a:off x="1470610" y="3582453"/>
            <a:ext cx="6912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CéTI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1112CD-17F4-0423-7BC3-103CCBB7E8D6}"/>
              </a:ext>
            </a:extLst>
          </p:cNvPr>
          <p:cNvSpPr/>
          <p:nvPr/>
        </p:nvSpPr>
        <p:spPr>
          <a:xfrm>
            <a:off x="4234256" y="3979547"/>
            <a:ext cx="4389425" cy="52420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18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2E2E5607-11A0-EEB4-8A93-C790ECD5E757}"/>
              </a:ext>
            </a:extLst>
          </p:cNvPr>
          <p:cNvSpPr txBox="1"/>
          <p:nvPr/>
        </p:nvSpPr>
        <p:spPr>
          <a:xfrm>
            <a:off x="3335645" y="4555153"/>
            <a:ext cx="7857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</a:rPr>
              <a:t>ONIP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FA78D11-F040-73D4-CA7A-6023C1FB7CA1}"/>
              </a:ext>
            </a:extLst>
          </p:cNvPr>
          <p:cNvSpPr/>
          <p:nvPr/>
        </p:nvSpPr>
        <p:spPr>
          <a:xfrm>
            <a:off x="2095925" y="2560792"/>
            <a:ext cx="6546588" cy="95281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2167A10-3E87-FA8B-2B54-1DCE155319AF}"/>
              </a:ext>
            </a:extLst>
          </p:cNvPr>
          <p:cNvSpPr txBox="1"/>
          <p:nvPr/>
        </p:nvSpPr>
        <p:spPr>
          <a:xfrm>
            <a:off x="1470610" y="3582453"/>
            <a:ext cx="6912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CéTI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1112CD-17F4-0423-7BC3-103CCBB7E8D6}"/>
              </a:ext>
            </a:extLst>
          </p:cNvPr>
          <p:cNvSpPr/>
          <p:nvPr/>
        </p:nvSpPr>
        <p:spPr>
          <a:xfrm>
            <a:off x="4234256" y="3979547"/>
            <a:ext cx="4389425" cy="52420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9428B9E-CC1C-C587-3C60-D0BC8851D64E}"/>
              </a:ext>
            </a:extLst>
          </p:cNvPr>
          <p:cNvSpPr/>
          <p:nvPr/>
        </p:nvSpPr>
        <p:spPr>
          <a:xfrm>
            <a:off x="8685404" y="2550309"/>
            <a:ext cx="2249649" cy="147031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DDA5865-8B8B-3A60-2DFD-D81E9DA7934A}"/>
              </a:ext>
            </a:extLst>
          </p:cNvPr>
          <p:cNvSpPr/>
          <p:nvPr/>
        </p:nvSpPr>
        <p:spPr>
          <a:xfrm>
            <a:off x="4244919" y="4576964"/>
            <a:ext cx="4269816" cy="74785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4FABAC-52D8-02F0-AB47-FF5CC8D51675}"/>
              </a:ext>
            </a:extLst>
          </p:cNvPr>
          <p:cNvSpPr txBox="1"/>
          <p:nvPr/>
        </p:nvSpPr>
        <p:spPr>
          <a:xfrm>
            <a:off x="9459250" y="4694791"/>
            <a:ext cx="60465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IéTI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1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4B053B-8FF2-8398-1EA6-70C92EDA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4" y="2354006"/>
            <a:ext cx="2131346" cy="15721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7C163BB-9530-C3C8-03A0-3D6C41F0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84" y="4497532"/>
            <a:ext cx="3296398" cy="203362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0249F2-6BEC-BC42-DFE8-6AF43D03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31" y="2344647"/>
            <a:ext cx="2636765" cy="17844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BFEAA52-6285-8EBF-9F87-B2644CA81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118" y="5466084"/>
            <a:ext cx="1991150" cy="121818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064EAED-3472-6D1A-370C-95D07A3B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067" y="4129074"/>
            <a:ext cx="1711869" cy="17720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1AD4CA-8CF7-4E99-E68F-DEBFF7CA2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993" y="3140072"/>
            <a:ext cx="2836725" cy="142512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49DBF27-7B08-731A-85F7-D036928C9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032" y="5038669"/>
            <a:ext cx="1729058" cy="13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3" name="vision_inustrielle">
            <a:hlinkClick r:id="" action="ppaction://media"/>
            <a:extLst>
              <a:ext uri="{FF2B5EF4-FFF2-40B4-BE49-F238E27FC236}">
                <a16:creationId xmlns:a16="http://schemas.microsoft.com/office/drawing/2014/main" id="{D2F7103F-2441-BCCC-82BF-DF04B795B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224" y="2778438"/>
            <a:ext cx="6629552" cy="37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Ingénierie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600</TotalTime>
  <Words>1173</Words>
  <Application>Microsoft Office PowerPoint</Application>
  <PresentationFormat>Grand écran</PresentationFormat>
  <Paragraphs>308</Paragraphs>
  <Slides>26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Arial</vt:lpstr>
      <vt:lpstr>Avenir Next LT Pro</vt:lpstr>
      <vt:lpstr>Bahnschrift Light</vt:lpstr>
      <vt:lpstr>Bahnschrift SemiBold</vt:lpstr>
      <vt:lpstr>Calibri</vt:lpstr>
      <vt:lpstr>inherit</vt:lpstr>
      <vt:lpstr>Interstate</vt:lpstr>
      <vt:lpstr>Oswald Medium</vt:lpstr>
      <vt:lpstr>Raleway</vt:lpstr>
      <vt:lpstr>Raleway ExtraBold</vt:lpstr>
      <vt:lpstr>Trebuchet MS</vt:lpstr>
      <vt:lpstr>AccentBoxVTI</vt:lpstr>
      <vt:lpstr>Traitement de l’Information</vt:lpstr>
      <vt:lpstr>Conception Electronique / Traitement Information</vt:lpstr>
      <vt:lpstr>Ingénierie Photonique</vt:lpstr>
      <vt:lpstr>Chaine de traitement de l’information</vt:lpstr>
      <vt:lpstr>Chaine de traitement de l’information</vt:lpstr>
      <vt:lpstr>Chaine de traitement de l’information</vt:lpstr>
      <vt:lpstr>Semestre 6 : apprentissage par projet</vt:lpstr>
      <vt:lpstr>Semestre 6 : apprentissage par projet</vt:lpstr>
      <vt:lpstr>Ingénierie Electronique</vt:lpstr>
      <vt:lpstr>Objectifs pédagogiques / IeTI</vt:lpstr>
      <vt:lpstr>Déroulement des modules IéTI</vt:lpstr>
      <vt:lpstr>Ressources IeTI</vt:lpstr>
      <vt:lpstr>IeTI / Projets</vt:lpstr>
      <vt:lpstr>IéTI / Projets / Objectifs</vt:lpstr>
      <vt:lpstr>IéTI / Projets / Déroulement</vt:lpstr>
      <vt:lpstr>IéTI / Projets / Déroulement</vt:lpstr>
      <vt:lpstr>IéTI / Projets / Livrables</vt:lpstr>
      <vt:lpstr>IéTI / Projets / Livrables</vt:lpstr>
      <vt:lpstr>IéTI / Projets / Livrables</vt:lpstr>
      <vt:lpstr>IéTI / Projets / Livrables</vt:lpstr>
      <vt:lpstr>IeTI / Projets  Vers de nouvelles compétences professionnelles</vt:lpstr>
      <vt:lpstr>IéTI / Projets</vt:lpstr>
      <vt:lpstr>IéTI / Projets</vt:lpstr>
      <vt:lpstr>IéTI / Projets</vt:lpstr>
      <vt:lpstr>IéTI / Projets</vt:lpstr>
      <vt:lpstr>IéTI / Projets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241</cp:revision>
  <dcterms:created xsi:type="dcterms:W3CDTF">2023-04-08T12:37:13Z</dcterms:created>
  <dcterms:modified xsi:type="dcterms:W3CDTF">2023-12-19T15:18:49Z</dcterms:modified>
</cp:coreProperties>
</file>